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3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6" r:id="rId2"/>
    <p:sldId id="383" r:id="rId3"/>
    <p:sldId id="260" r:id="rId4"/>
    <p:sldId id="257" r:id="rId5"/>
    <p:sldId id="262" r:id="rId6"/>
    <p:sldId id="289" r:id="rId7"/>
    <p:sldId id="263" r:id="rId8"/>
    <p:sldId id="264" r:id="rId9"/>
    <p:sldId id="265" r:id="rId10"/>
    <p:sldId id="267" r:id="rId11"/>
    <p:sldId id="290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694" autoAdjust="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5:18.389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20,'0'0,"0"0,0 0,0 0,0 0,0-2,0-1,0-1,0 0,0 1,0 1,0 1,0 1,0-1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6:01.018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1,'0'0,"0"0,0 0,0 1,0 1,0 1,0-2,0 0,0 0,0-1,0 1,0-1,0-1,0 1,0 2,0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6:07.47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14,'0'0,"0"0,0 0,0 0,0 0,0 0,0 0,0 0,0 0,0 0,0 0,0 0,0-2,0-3,0-1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6:08.02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1,'0'0,"0"0,0 0,0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5:22.01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0,'0'0,"0"0,0 0,0 0,0 0,0 0,0 0,0 0,0 0,0 0,0 0,0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6:06.82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10,'0'-1,"0"-1,0 0,0 0,0 1,0 0,0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22.92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53 5612,'-1'-2,"1"1,-1 0,1-1,-1 1,0-1,1 1,-1 0,0-1,0 1,0 0,0 0,0 0,-1 0,1 0,0 0,0 0,-1 0,1 0,-1 1,1-1,0 0,-1 1,1-1,-1 1,1 0,-1-1,0 1,1 0,-17-5,17 4,1-1,0 1,0-1,0 0,0 1,0-1,0 1,1-1,-1 1,0-1,1 1,-1-1,1 1,-1-1,1 1,0 0,0-1,0 1,0 0,1-1,0-2,67-120,5 3,78-95,204-207,-98 115,42-85,273-315,-169 222,221-271,-604 733,701-801,-399 427,23-72,-175 207,-163 242,-8 20,-1 1,1 0,0-1,0 1,0-1,0 1,-1 0,1-1,0 1,0 0,-1 0,1-1,0 1,-1 0,1 0,0-1,-1 1,1 0,0 0,-1 0,1-1,0 1,-1 0,1 0,-1 0,1 0,0 0,-1 0,1 0,-1 0,1 0,0 0,-1 0,1 0,-1 0,1 0,0 1,-1-1,1 0,-1 0,1 0,0 0,-1 1,1-1,0 0,-1 0,1 1,-14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23.62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0 857,'0'-1,"0"0,0 0,0-1,1 1,-1 0,0 0,0 0,1 0,-1 0,0 0,1 0,-1 0,1 0,-1 0,1 0,0 0,-1 0,1 0,0 0,0 1,0-1,-1 0,1 1,0-1,0 0,0 1,0-1,0 1,1-1,38-4,-11 3,-2-4,-2-1,1-2,-1 0,0-2,-1-1,2-2,50-31,12-12,-72 46,127-94,25-30,78-59,-186 151,2 2,2 4,15-4,-70 36,6-2,0 0,0 1,1 0,-1 1,17-3,-28 8,-1-1,1 1,0 0,0 0,0 0,-1 0,1 1,0-1,0 1,-1 0,1 0,0 1,-1-1,1 1,-1 0,0 0,0 0,1 0,-1 0,-1 1,1-1,0 1,0 0,-1 0,0 0,0 0,2 3,7 14,-1 1,0 0,-2 1,-1 0,0 0,-2 1,2 15,3 37,0 55,-8-26,-4-1,-7 24,-32 207,7-63,23-152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25.66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60,'1'30,"2"-1,1 1,1-1,2 0,0 0,2-1,2 0,0-1,3 3,31 56,4-2,10 8,-5-9,-40-60,10 17,2-2,1-1,7 5,-27-33,0-2,1 1,0-1,0 0,0 0,1-1,0 0,0-1,0 0,1 0,0-1,-1-1,2 1,-1-2,0 1,4-1,-13-2,0 0,1 0,-1 0,0 0,1 0,-1-1,0 1,1-1,-1 1,0-1,0 1,1-1,-1 1,0-1,0 0,0 0,0 0,0 0,0 0,0 0,0 0,-1 0,1 0,0 0,0 0,-1 0,1-1,-1 1,12-40,-10 32,35-201,-9-2,-6-54,-8 99,-11 129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26.31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1 643,'0'-6,"1"1,0-1,0 1,0 0,1-1,0 1,0 0,0 0,1 0,0 0,0 0,0 1,0-1,1 1,0 0,0 0,0 0,0 1,1-1,-1 1,1 0,0 0,2 0,16-9,1 1,0 1,1 1,8-2,82-19,1 5,38 0,-32 5,-2-4,11-9,-87 21,-22 7,-1-2,0 0,0-1,-20 7,0 0,0 0,0 0,0 0,-1 0,1 0,0 0,0 0,-1 0,1 0,-1 0,1 0,-1 0,1 0,-1-1,0 1,0 0,1 0,-1 0,0-1,0 1,0 0,0 0,-1-1,1 1,0 0,0 0,-1 0,1-1,-1 1,1 0,-1 0,-16-39,3 19,-2 0,0 1,-1 1,-1 0,-1 2,0 0,-2 1,-9-6,5 3,2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27.70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13,'2'-2,"0"1,0-1,1 1,-1 0,0 0,1 0,-1 0,1 1,-1-1,1 1,-1-1,1 1,-1 0,1 0,0 0,-1 0,1 0,-1 1,1-1,62 15,-23-4,71-1,1-5,9-4,-1-1,93 13,-34 15,78 25,175 58,-301-75,836 262,-452-130,1227 348,-567-171,808 229,-829-221,-439-132,-399-124,-50-14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6:04.16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0,'1'0,"1"0,1 0,-2 0,0 0,0 0,-1 0,1 0,-1 0,-1 0,0 0,-1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28.62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17 1,'0'-1,"-1"1,0 0,1 0,-1 0,0 0,1 0,-1 0,0 0,0 0,1 0,-1 1,1-1,-1 0,0 0,1 1,-1-1,0 0,1 0,-1 1,1-1,-1 1,1-1,-1 1,1-1,-1 1,1-1,6 13,28 13,60 21,3-4,51 14,205 57,97 35,-433-142,5 1,0 1,-1 0,0 2,-1 1,14 10,-31-20,1 1,-1-1,0 1,0 0,0-1,0 2,-1-1,1 0,-1 0,0 1,0-1,0 1,0 0,-1 0,1 0,-1 0,0 0,0 0,-1 0,1 0,-1 0,0 0,0 0,0 0,0 0,-1 0,0 0,0 0,0 0,0 0,-1 0,1 0,-1-1,0 1,0 0,-7 11,-1 0,-1-1,0 0,-1-1,0 0,-12 8,-89 66,95-74,-119 77,-111 53,11-9,161-86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29.71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126 115,'5'-18,"-2"10,-1 1,0-1,-1 1,0-1,0 0,0 0,-1 0,0 7,0-1,-1 1,1-1,0 1,-1-1,1 1,-1-1,0 1,1-1,-1 1,0 0,0-1,0 1,0 0,0 0,0 0,0 0,0 0,-1 0,1 0,0 0,-1 0,1 0,0 1,-1-1,1 1,-1-1,1 1,-1-1,1 1,-1 0,1 0,-1 0,0 0,1 0,-1 0,-5-1,0 1,0 0,1 0,-1 0,0 1,1 0,-3 1,7-1,0 0,0 0,0 0,0 0,0 0,0 1,0-1,0 1,0-1,1 1,-1 0,1 0,-1 0,1 0,0 0,0 0,0 0,0 0,0 0,0 0,0 1,0 0,-2 12,0 1,1-1,0 1,2 0,0 0,0 0,2-1,-1 1,2 0,2 6,3 10,2 1,1-2,1 1,9 14,-6-18,1-1,2 0,1-1,1-1,1-1,1-1,0-1,8 5,-15-14,1-1,0-1,1 0,0 0,0-2,1 0,1-2,-1 0,1 0,0-2,1 0,-1-2,18 2,-26-5,0 0,0-1,0-1,0 1,-1-2,1 1,0-2,-1 1,0-1,0-1,8-5,-3 1,0-1,-1-1,0 0,-1-1,0-1,-1 0,1-2,14-21,-1-2,-2-1,-1-1,-3-1,5-13,-15 31,47-117,-51 122,-1 0,0 0,-1-1,-2 1,1-1,-2-15,-9 95,8-7,1 1,3 0,3-1,2 0,8 24,-10-52,1 0,2-1,1 0,0 0,2-1,1-1,1 0,1-1,0-1,2 0,1-1,0-1,34 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30.35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51 326,'-49'-74,"49"73,-1-1,1 1,0 0,0-1,0 1,0 0,0-1,0 1,0 0,1 0,-1-1,0 1,1 0,-1-1,1 1,-1 0,1 0,-1 0,1 0,0 0,0 0,0 0,0 0,0 0,0 0,0 0,0 0,0 0,0 1,0-1,0 0,1 1,41-27,-41 26,22-12,0 2,1 1,1 1,-1 2,1 0,1 1,-1 2,5 0,7 2,0 1,1 2,-1 1,0 2,16 5,116 29,-85-17,81 8,-167-29,1-1,0 1,-1 0,1-1,0 1,-1-1,1 1,0 0,-1-1,1 1,0-1,0 1,-1-1,1 1,0-1,0 1,0-1,0 1,0-1,0 0,0 1,0-1,0 1,0-1,0 1,0-1,0 1,0-1,1 1,-1-1,0 1,0-1,0 1,1-1,-1 1,0-1,1 1,-1 0,0-1,1 1,-1-1,1 1,-1 0,1-1,-1 1,1 0,-1 0,1-1,-1 1,1 0,-1 0,1 0,-1 0,1 0,-1 0,1 0,-1 0,1 0,-1 0,1 0,-1 0,1 0,0 0,-1 0,1 0,-1 1,1-1,-33-33,-14-1,-2 3,-2 2,-10-4,35 20,-18-10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31.74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169 82,'0'-1,"0"0,-1 0,1 0,0-1,-1 1,1 0,-1 0,1 0,-1 0,1 0,-1 0,0 0,1 0,-1 0,0 0,0 0,0 1,0-1,0 0,0 1,0-1,0 0,0 1,0-1,0 1,-37-13,13 5,5-3,14 7,0 0,-1 1,1 0,0 0,-1 1,0-1,0 1,-4 0,11 2,-1 0,1 1,0-1,-1 1,1-1,0 0,-1 1,1-1,0 1,-1-1,1 1,0-1,0 0,0 1,-1-1,1 1,0-1,0 1,0-1,0 1,0 0,0-1,0 1,0-1,0 1,0-1,0 1,1-1,-1 1,0-1,0 1,0-1,1 1,4 19,2-1,1 0,1 0,0 0,2-1,0-1,1 0,9 9,28 30,28 23,-30-32,53 55,-5 5,-4 4,65 105,-124-163,-2 2,-3 1,-2 1,8 32,-19-44,-2 0,-3 0,-1 1,-2 0,-3 0,-1 25,-3-43,-1-1,-2 0,-1 0,-1 0,-1-1,-1 0,-1 0,-2-1,0 0,-2-1,-1 0,-30 45,-4-3,-55 60,26-32,38-41,10-10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33.37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553 151,'0'-6,"-1"-1,0 1,-1 0,0 0,0 0,0 0,0 0,-1 1,0-1,0 1,-1 0,0 0,0 0,0 0,0 0,-1 1,1 0,-1 0,0 0,-1 1,1-1,0 1,-1 1,0-1,2 1,-1 0,1 1,0 0,0 0,-1 0,1 0,-1 1,1 0,0 0,-1 0,1 0,-1 1,1-1,0 1,-1 0,1 1,0-1,0 1,0-1,0 1,0 1,0-1,0 0,1 1,-2 1,-8 7,1 0,0 1,0 0,1 1,1 1,-2 4,-17 26,2 1,3 2,1 1,3 0,-11 39,12-22,3 1,2 0,4 1,0 19,8-54,1 0,2-1,1 1,1 0,2-1,2 6,-1-15,0 0,2-1,0 0,2-1,0 0,1 0,1-1,1 0,1-1,13 15,0-3,3 0,0-2,2-1,0-1,2-2,37 20,-50-32,2-1,-1-1,1 0,1-2,-1-1,1-1,1-1,-1-1,1-1,0-1,-1-1,1-2,0 0,3-2,10-5,-1-1,0-2,-1-2,-1-1,0-2,0-2,1-2,36-24,-1-4,42-38,-89 67,-1-2,0 0,-2-1,-1-1,0-1,-2-1,-1-1,6-12,-14 20,-1 0,0 0,-2-1,0 0,-2-1,0 1,-1-1,0 0,-2 0,0 1,-2-1,0 0,-3-10,-2-3,-1 0,-2 1,-1 0,-2 1,-1 0,-1 1,-2 0,-1 2,-1-1,-1 2,-21-22,6 11,-2 1,-2 2,-1 2,-1 1,-1 2,-2 2,-21-9,26 18,-1 2,0 2,-1 2,0 1,-1 2,-1 1,1 3,-1 1,0 3,0 1,-17 2,23 1,-1 2,0 1,1 2,0 1,1 2,-1 2,2 1,0 1,1 2,0 2,1 1,2 1,-1 1,-56 56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6:15:34.01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55 39,'-3'0,"0"0,-1 1,1-1,0 1,0-1,0 1,0 0,1 0,-1 0,0 1,0-1,1 1,-1-1,0 1,1 0,0 0,-1 0,1 0,0 1,57 11,-8-8,1-2,-1-3,1-1,0-3,-1-1,43-11,87-24,-164 36,83-21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6:04.73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30 20,'-5'-2,"-2"0,1 0,1-1,2-1,1 2,1 0,0 0,1 2,0 1,1 3,-1 3,0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6:05.16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10 18,'-1'-2,"-2"0,1 0,1 0,0 1,0 0,1 1,-1-3,1-2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5:18.96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20,'0'0,"0"0,0 0,0-1,0-3,0 0,0 0,0 1,0 2,0-1,0 2,0 0,0 0,0 0,0 0,2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5:19.646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9 0,'-1'2,"-1"0,0 0,0-1,1 1,2-2,2 1,1-1,0 0,0 0,2 0,1 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5:20.310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20 8,'-3'0,"-2"0,1 0,1 0,1 0,0 0,2 0,-1 0,1-2,0 0,1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6:01.905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1,'0'0,"0"0,0 0,0 0,0 0,0 0,0 0,0 0,0 0,0 0,0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8T15:06:00.047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1,'0'0,"0"0,0 0,0 0,0 0,0 0,0 0,0 0,0 0,0 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1D5B7-D12F-4D83-86F5-A63E35084BAA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9216-18E6-4C60-A59A-105B48663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We need to find the normal vector to the plane. 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Find two vectors in the plane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1−3,5−2,0−2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−2,3,−2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1−1,−3−5,1−0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0, −8, 1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Find the cross product to get a perpendicular (normal) vector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⃑"/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mr>
                      </m:m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+0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  <m:acc>
                        <m:accPr>
                          <m:chr m:val="⃑"/>
                          <m:ctrlP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−0</m:t>
                      </m:r>
                      <m:acc>
                        <m:accPr>
                          <m:chr m:val="⃑"/>
                          <m:ctrlP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acc>
                        <m:accPr>
                          <m:chr m:val="⃑"/>
                          <m:ctrlP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acc>
                        <m:accPr>
                          <m:chr m:val="⃑"/>
                          <m:ctrlP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=−13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Fill in the general form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 chose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1, 5, 0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Simplify to get general form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We need to find the normal vector to the plane. 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Find two vectors in the plane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(𝐴𝐵) ⃑=⟨1−3,5−2,0−2⟩=⟨−2,3,−2⟩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(𝐵𝐶) ⃑=⟨1−1,−3−5,1−0⟩=⟨0, −8, 1⟩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Find the cross product to get a perpendicular (normal) vector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𝑛 ⃑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=(𝐴𝐵) ⃑×(𝐵𝐶) ⃑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𝑛 ⃑=|■(𝑖 ⃑&amp;𝑗 ⃑&amp;𝑘 ⃑@−2&amp;3&amp;−2@0&amp;−8&amp;1)| ■(𝑖 ⃑&amp;𝑗 ⃑@−2&amp;3@0&amp;−8)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=3𝑖 ⃑+0𝑗 ⃑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+16𝑘 ⃑−0𝑘 ⃑−16𝑗 ⃑−2𝑗 ⃑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=−13𝑖 ⃑+2𝑗 ⃑+16𝑘 ⃑=⟨𝑎, 𝑏, 𝑐⟩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Fill in the general form</a:t>
                </a: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I chose 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𝐵(1, 5, 0)=(𝑥_1,𝑦_1, 𝑧_1 )</a:t>
                </a:r>
                <a:endParaRPr lang="en-US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𝑎(𝑥−𝑥_1 )+𝑏(𝑦−𝑦_1 )+𝑐(𝑧−𝑧_1 )=0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−13(𝑥−1)+2(𝑦−5)+16(𝑧−0)=0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Simplify to get general form</a:t>
                </a:r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−13𝑥+2𝑦+16𝑧+3=0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49216-18E6-4C60-A59A-105B486637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95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-int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y</a:t>
                </a:r>
                <a:r>
                  <a:rPr lang="en-US" dirty="0"/>
                  <a:t>-int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z</a:t>
                </a:r>
                <a:r>
                  <a:rPr lang="en-US" dirty="0"/>
                  <a:t>-int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i="1" dirty="0"/>
                  <a:t>x</a:t>
                </a:r>
                <a:r>
                  <a:rPr lang="en-US" dirty="0"/>
                  <a:t>-int </a:t>
                </a:r>
                <a:r>
                  <a:rPr lang="en-US" i="0">
                    <a:latin typeface="Cambria Math" panose="02040503050406030204" pitchFamily="18" charset="0"/>
                  </a:rPr>
                  <a:t>3𝑥=24→𝑥=8</a:t>
                </a:r>
                <a:endParaRPr lang="en-US" dirty="0"/>
              </a:p>
              <a:p>
                <a:pPr lvl="1"/>
                <a:r>
                  <a:rPr lang="en-US" i="1" dirty="0"/>
                  <a:t>y</a:t>
                </a:r>
                <a:r>
                  <a:rPr lang="en-US" dirty="0"/>
                  <a:t>-int </a:t>
                </a:r>
                <a:r>
                  <a:rPr lang="en-US" i="0">
                    <a:latin typeface="Cambria Math" panose="02040503050406030204" pitchFamily="18" charset="0"/>
                  </a:rPr>
                  <a:t>4𝑦=24→𝑦=6</a:t>
                </a:r>
                <a:endParaRPr lang="en-US" dirty="0"/>
              </a:p>
              <a:p>
                <a:pPr lvl="1"/>
                <a:r>
                  <a:rPr lang="en-US" i="1" dirty="0"/>
                  <a:t>z</a:t>
                </a:r>
                <a:r>
                  <a:rPr lang="en-US" dirty="0"/>
                  <a:t>-int </a:t>
                </a:r>
                <a:r>
                  <a:rPr lang="en-US" i="0">
                    <a:latin typeface="Cambria Math" panose="02040503050406030204" pitchFamily="18" charset="0"/>
                  </a:rPr>
                  <a:t>6𝑧=24→𝑧=4</a:t>
                </a:r>
                <a:endParaRPr lang="en-US" i="1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49216-18E6-4C60-A59A-105B486637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Center (2, -1, -1)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Center (2, -1, -1)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𝑟^2=16</a:t>
                </a:r>
                <a:r>
                  <a:rPr lang="en-US" dirty="0">
                    <a:solidFill>
                      <a:srgbClr val="FFFF00"/>
                    </a:solidFill>
                  </a:rPr>
                  <a:t> so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𝑟=4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49216-18E6-4C60-A59A-105B486637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Since </a:t>
                </a:r>
                <a:r>
                  <a:rPr lang="en-US" i="1" dirty="0" err="1">
                    <a:solidFill>
                      <a:srgbClr val="FFFF00"/>
                    </a:solidFill>
                  </a:rPr>
                  <a:t>xy</a:t>
                </a:r>
                <a:r>
                  <a:rPr lang="en-US" dirty="0">
                    <a:solidFill>
                      <a:srgbClr val="FFFF00"/>
                    </a:solidFill>
                  </a:rPr>
                  <a:t> trace,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Center (2, -1)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≈3.9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Looks funny because a perspective drawing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Since </a:t>
                </a:r>
                <a:r>
                  <a:rPr lang="en-US" i="1" dirty="0" err="1">
                    <a:solidFill>
                      <a:srgbClr val="FFFF00"/>
                    </a:solidFill>
                  </a:rPr>
                  <a:t>xy</a:t>
                </a:r>
                <a:r>
                  <a:rPr lang="en-US" dirty="0">
                    <a:solidFill>
                      <a:srgbClr val="FFFF00"/>
                    </a:solidFill>
                  </a:rPr>
                  <a:t> trace, let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𝑧=0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(𝑥−2)^2+(𝑦+1)^2+(1)^2=16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(𝑥−2)^2+(𝑦+1)^2=15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Center (2, -1)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𝑟=√15≈3.9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Looks funny because a perspective drawing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49216-18E6-4C60-A59A-105B486637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⃑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1, 0, 3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0,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1, 0, 3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−2, 1, −4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1, 0, 3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−4, 2, −8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−3, 2, −5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‖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𝑚 ⃑ ‖=√(𝑚_1^2+𝑚_2^2+𝑚_3^2 )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=√(1^2+0^2+3^2 )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=√10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𝑚 ⃑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/‖𝑚 ⃑ ‖ =⟨1, 0, 3⟩/√10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=⟨1/√10,0/√10,3/√10⟩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=⟨√10/10, 0, (3√10)/10⟩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⟨1, 0, 3⟩+2⟨−2, 1, −4⟩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⟨1, 0, 3⟩+⟨−4, 2, −8⟩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⟨−3, 2, −5⟩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49216-18E6-4C60-A59A-105B486637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1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1, 0, 3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−2, 1, −4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⃑"/>
                          <m:ctrlPr>
                            <a:rPr lang="en-US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i="1" dirty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dirty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−14=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func>
                        <m:func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−14=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rad>
                      <m:func>
                        <m:func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≈165.0°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⟨1, 0, 3⟩</a:t>
                </a:r>
                <a:r>
                  <a:rPr lang="en-US" i="0">
                    <a:latin typeface="Cambria Math" panose="02040503050406030204" pitchFamily="18" charset="0"/>
                  </a:rPr>
                  <a:t>⋅</a:t>
                </a:r>
                <a:r>
                  <a:rPr lang="en-US" i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⟨−2, 1, −4⟩</a:t>
                </a:r>
                <a:endParaRPr lang="en-US" dirty="0"/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−2)</a:t>
                </a:r>
                <a:r>
                  <a:rPr lang="en-US" i="0">
                    <a:latin typeface="Cambria Math" panose="02040503050406030204" pitchFamily="18" charset="0"/>
                  </a:rPr>
                  <a:t>+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0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1)</a:t>
                </a:r>
                <a:r>
                  <a:rPr lang="en-US" i="0">
                    <a:latin typeface="Cambria Math" panose="02040503050406030204" pitchFamily="18" charset="0"/>
                  </a:rPr>
                  <a:t>+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i="0">
                    <a:solidFill>
                      <a:schemeClr val="accent5"/>
                    </a:solidFill>
                    <a:latin typeface="Cambria Math" panose="02040503050406030204" pitchFamily="18" charset="0"/>
                  </a:rPr>
                  <a:t>−4)</a:t>
                </a:r>
                <a:endParaRPr lang="en-US" dirty="0"/>
              </a:p>
              <a:p>
                <a:pPr lvl="1"/>
                <a:r>
                  <a:rPr lang="en-US" i="0" dirty="0">
                    <a:latin typeface="Cambria Math" panose="02040503050406030204" pitchFamily="18" charset="0"/>
                  </a:rPr>
                  <a:t>−14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𝑚 ⃑</a:t>
                </a:r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⋅𝑛 ⃑=‖𝑚 ⃑ ‖‖𝑛 ⃑ ‖  cos⁡𝜃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−14=√(1^2+0^2+3^2 ) √((−2)^2+1^2+(−4)^2 )  cos⁡𝜃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−14=√10 √21  cos⁡𝜃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(−14)/(√10 √21)=cos⁡𝜃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𝜃≈165.0°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49216-18E6-4C60-A59A-105B486637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4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Orthogonal 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1, 5, −2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−1,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−5−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Not 0, so not orthogonal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1, 5, −2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,−1,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Check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Check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Check </a:t>
                </a:r>
                <a:r>
                  <a:rPr lang="en-US" i="1" dirty="0">
                    <a:solidFill>
                      <a:srgbClr val="FFFF00"/>
                    </a:solidFill>
                  </a:rPr>
                  <a:t>z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−2=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i="1" dirty="0">
                    <a:solidFill>
                      <a:srgbClr val="FFFF00"/>
                    </a:solidFill>
                  </a:rPr>
                  <a:t>c</a:t>
                </a:r>
                <a:r>
                  <a:rPr lang="en-US" dirty="0">
                    <a:solidFill>
                      <a:srgbClr val="FFFF00"/>
                    </a:solidFill>
                  </a:rPr>
                  <a:t> is always the same, so they are parallel</a:t>
                </a:r>
                <a:endParaRPr lang="en-US" i="1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Orthogonal if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𝑝 ⃑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⋅𝑞 ⃑=0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⟨1, 5, −2⟩⋅⟨−1/5, −1, 2/5⟩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1(−1/5)+5(−1)+(−2)(2/5)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−1/5−5−4/5=−6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Not 0, so not orthogonal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⟨1, 5, −2⟩=𝑐⟨−1/5,−1, 2/5⟩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Check </a:t>
                </a:r>
                <a:r>
                  <a:rPr lang="en-US" i="1" dirty="0">
                    <a:solidFill>
                      <a:srgbClr val="FFFF00"/>
                    </a:solidFill>
                  </a:rPr>
                  <a:t>x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1=𝑐(−1/5)→𝑐=−5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Check </a:t>
                </a:r>
                <a:r>
                  <a:rPr lang="en-US" i="1" dirty="0">
                    <a:solidFill>
                      <a:srgbClr val="FFFF00"/>
                    </a:solidFill>
                  </a:rPr>
                  <a:t>y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5=𝑐(−1)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→𝑐=−5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FF00"/>
                    </a:solidFill>
                  </a:rPr>
                  <a:t>Check </a:t>
                </a:r>
                <a:r>
                  <a:rPr lang="en-US" i="1" dirty="0">
                    <a:solidFill>
                      <a:srgbClr val="FFFF00"/>
                    </a:solidFill>
                  </a:rPr>
                  <a:t>z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2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−2=𝑐(2/5)→𝑐=−5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i="1" dirty="0">
                    <a:solidFill>
                      <a:srgbClr val="FFFF00"/>
                    </a:solidFill>
                  </a:rPr>
                  <a:t>c</a:t>
                </a:r>
                <a:r>
                  <a:rPr lang="en-US" dirty="0">
                    <a:solidFill>
                      <a:srgbClr val="FFFF00"/>
                    </a:solidFill>
                  </a:rPr>
                  <a:t> is always the same, so they are parallel</a:t>
                </a:r>
                <a:endParaRPr lang="en-US" i="1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49216-18E6-4C60-A59A-105B486637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. If they are parallel, then they go in same direction.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Since they would share a point, then they would be the same line.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0−1, 4−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−2−3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−1, 5, −5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6−0, 13−4, −5−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6, 9, −3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These are not parallel because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⃑"/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They are not going same direction, so not collinear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Find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(𝑃𝑄) ⃑</a:t>
                </a:r>
                <a:r>
                  <a:rPr lang="en-US" dirty="0">
                    <a:solidFill>
                      <a:srgbClr val="FFFF00"/>
                    </a:solidFill>
                  </a:rPr>
                  <a:t> and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(𝑄𝑅) ⃑</a:t>
                </a:r>
                <a:r>
                  <a:rPr lang="en-US" dirty="0">
                    <a:solidFill>
                      <a:srgbClr val="FFFF00"/>
                    </a:solidFill>
                  </a:rPr>
                  <a:t>. If they are parallel, then they go in same direction.</a:t>
                </a: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Since they would share a point, then they would be the same line.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(𝑃𝑄) ⃑=⟨0−1, 4−(−1), −2−3⟩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=⟨−1, 5, −5⟩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(𝑄𝑅) ⃑=⟨6−0, 13−4, −5−(−2)⟩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=⟨6, 9, −3⟩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These are not parallel because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(𝑃𝑄) ⃑≠𝑐(𝑄𝑅) ⃑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They are not going same direction, so not collinear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49216-18E6-4C60-A59A-105B486637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1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̂"/>
                                <m:ctrlPr>
                                  <a:rPr lang="en-US" sz="1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sz="1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mr>
                        <m:mr>
                          <m:e>
                            <m:r>
                              <a:rPr lang="en-US" sz="12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en-US" sz="12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US" sz="12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12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mr>
                      </m:m>
                    </m:oMath>
                  </m:oMathPara>
                </a14:m>
                <a:endParaRPr lang="en-US" sz="1200" dirty="0">
                  <a:solidFill>
                    <a:schemeClr val="accent4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−3, −1, 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𝑢 ⃑×𝑣 ⃑=|■(𝑖 ⃑&amp;𝑗 ⃑&amp;𝑘 ⃑@−2&amp;3&amp;−3@1&amp;−2&amp;1)|</a:t>
                </a:r>
                <a:r>
                  <a:rPr lang="en-US" sz="1200" b="0" i="0">
                    <a:solidFill>
                      <a:schemeClr val="accent4"/>
                    </a:solidFill>
                    <a:latin typeface="Cambria Math" panose="02040503050406030204" pitchFamily="18" charset="0"/>
                  </a:rPr>
                  <a:t> ■(𝑖 ⃑&amp;𝑗 ⃑@−2&amp;3@1&amp;−2)</a:t>
                </a:r>
                <a:endParaRPr lang="en-US" sz="1200" dirty="0">
                  <a:solidFill>
                    <a:schemeClr val="accent4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=3𝑖 ⃑+(−3) 𝑗 ⃑+4𝑘 ⃑−3𝑘 ⃑−6𝑖 ⃑−(−2) 𝑗 ⃑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=−3𝑖 ⃑−𝑗 ⃑+𝑘 ⃑=⟨−3, −1, 1⟩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49216-18E6-4C60-A59A-105B486637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4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Find the direction vector between those two points.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4−1, 0−3,1−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3, −3, 3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Let’s call the first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1, 3, −2</m:t>
                        </m:r>
                      </m:e>
                    </m:d>
                    <m:r>
                      <a:rPr lang="en-US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Plug it 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𝑐𝑡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b="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&amp;=3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&amp;=−3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&amp;=3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eqAr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Find the direction vector between those two points.</a:t>
                </a: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𝑣 ⃑</a:t>
                </a:r>
                <a:r>
                  <a:rPr lang="en-US" b="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=⟨4−1, 0−3,1−(−2)⟩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=⟨3, −3, 3⟩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=⟨𝑎, 𝑏, 𝑐⟩</a:t>
                </a:r>
                <a:endParaRPr lang="en-US" dirty="0"/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Let’s call the first point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(1, 3, −2)=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(𝑥_1, 𝑦_1, 𝑧_1 )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Plug it in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■(𝑥=𝑎𝑡+𝑥_1@𝑦=𝑏𝑡+𝑦_1@𝑧=𝑐𝑡+𝑧_1 )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█(𝑥&amp;=3𝑡+1@𝑦&amp;=−3𝑡+3@𝑧&amp;=3𝑡−2)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49216-18E6-4C60-A59A-105B486637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6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30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5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4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9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49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20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72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9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4463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2803263"/>
            <a:ext cx="10131428" cy="25868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9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-3174" y="1456266"/>
            <a:ext cx="5684310" cy="501065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21895" y="1456267"/>
            <a:ext cx="6366930" cy="501065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6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783" y="1501765"/>
            <a:ext cx="5482352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2123525"/>
            <a:ext cx="5682724" cy="4346534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4" y="1510232"/>
            <a:ext cx="609758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2" y="2140459"/>
            <a:ext cx="6368517" cy="4326466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5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7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8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56267"/>
            <a:ext cx="12191999" cy="5010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646692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13B5E3-1AD8-41B0-B08E-228B10DF6AC1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46692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646692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B5BC59-25D6-4239-BF9E-F838BF41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71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Char char="•"/>
        <a:defRPr sz="2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Char char="•"/>
        <a:defRPr sz="2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Char char="•"/>
        <a:defRPr sz="2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Char char="•"/>
        <a:defRPr sz="2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Char char="•"/>
        <a:defRPr sz="2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20.xml"/><Relationship Id="rId18" Type="http://schemas.openxmlformats.org/officeDocument/2006/relationships/image" Target="../media/image89.png"/><Relationship Id="rId3" Type="http://schemas.openxmlformats.org/officeDocument/2006/relationships/customXml" Target="../ink/ink15.xml"/><Relationship Id="rId21" Type="http://schemas.openxmlformats.org/officeDocument/2006/relationships/customXml" Target="../ink/ink24.xml"/><Relationship Id="rId7" Type="http://schemas.openxmlformats.org/officeDocument/2006/relationships/customXml" Target="../ink/ink17.xml"/><Relationship Id="rId12" Type="http://schemas.openxmlformats.org/officeDocument/2006/relationships/image" Target="../media/image86.png"/><Relationship Id="rId17" Type="http://schemas.openxmlformats.org/officeDocument/2006/relationships/customXml" Target="../ink/ink22.xml"/><Relationship Id="rId2" Type="http://schemas.openxmlformats.org/officeDocument/2006/relationships/image" Target="../media/image81.png"/><Relationship Id="rId16" Type="http://schemas.openxmlformats.org/officeDocument/2006/relationships/image" Target="../media/image88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customXml" Target="../ink/ink19.xml"/><Relationship Id="rId24" Type="http://schemas.openxmlformats.org/officeDocument/2006/relationships/image" Target="../media/image92.png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10" Type="http://schemas.openxmlformats.org/officeDocument/2006/relationships/image" Target="../media/image85.png"/><Relationship Id="rId19" Type="http://schemas.openxmlformats.org/officeDocument/2006/relationships/customXml" Target="../ink/ink23.xml"/><Relationship Id="rId4" Type="http://schemas.openxmlformats.org/officeDocument/2006/relationships/image" Target="../media/image82.png"/><Relationship Id="rId9" Type="http://schemas.openxmlformats.org/officeDocument/2006/relationships/customXml" Target="../ink/ink18.xml"/><Relationship Id="rId14" Type="http://schemas.openxmlformats.org/officeDocument/2006/relationships/image" Target="../media/image87.png"/><Relationship Id="rId22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.xml"/><Relationship Id="rId39" Type="http://schemas.openxmlformats.org/officeDocument/2006/relationships/customXml" Target="../ink/ink11.xml"/><Relationship Id="rId3" Type="http://schemas.openxmlformats.org/officeDocument/2006/relationships/image" Target="../media/image6.png"/><Relationship Id="rId21" Type="http://schemas.openxmlformats.org/officeDocument/2006/relationships/image" Target="../media/image40.png"/><Relationship Id="rId34" Type="http://schemas.openxmlformats.org/officeDocument/2006/relationships/customXml" Target="../ink/ink8.xml"/><Relationship Id="rId42" Type="http://schemas.openxmlformats.org/officeDocument/2006/relationships/customXml" Target="../ink/ink14.xml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44.png"/><Relationship Id="rId41" Type="http://schemas.openxmlformats.org/officeDocument/2006/relationships/customXml" Target="../ink/ink13.xml"/><Relationship Id="rId1" Type="http://schemas.openxmlformats.org/officeDocument/2006/relationships/slideLayout" Target="../slideLayouts/slideLayout4.xml"/><Relationship Id="rId24" Type="http://schemas.openxmlformats.org/officeDocument/2006/relationships/customXml" Target="../ink/ink3.xml"/><Relationship Id="rId32" Type="http://schemas.openxmlformats.org/officeDocument/2006/relationships/customXml" Target="../ink/ink7.xml"/><Relationship Id="rId37" Type="http://schemas.openxmlformats.org/officeDocument/2006/relationships/customXml" Target="../ink/ink10.xml"/><Relationship Id="rId40" Type="http://schemas.openxmlformats.org/officeDocument/2006/relationships/customXml" Target="../ink/ink12.xml"/><Relationship Id="rId5" Type="http://schemas.openxmlformats.org/officeDocument/2006/relationships/customXml" Target="../ink/ink1.xml"/><Relationship Id="rId23" Type="http://schemas.openxmlformats.org/officeDocument/2006/relationships/image" Target="../media/image41.png"/><Relationship Id="rId28" Type="http://schemas.openxmlformats.org/officeDocument/2006/relationships/customXml" Target="../ink/ink5.xml"/><Relationship Id="rId36" Type="http://schemas.openxmlformats.org/officeDocument/2006/relationships/customXml" Target="../ink/ink9.xml"/><Relationship Id="rId31" Type="http://schemas.openxmlformats.org/officeDocument/2006/relationships/image" Target="../media/image45.png"/><Relationship Id="rId4" Type="http://schemas.openxmlformats.org/officeDocument/2006/relationships/image" Target="../media/image8.png"/><Relationship Id="rId22" Type="http://schemas.openxmlformats.org/officeDocument/2006/relationships/customXml" Target="../ink/ink2.xml"/><Relationship Id="rId27" Type="http://schemas.openxmlformats.org/officeDocument/2006/relationships/image" Target="../media/image43.png"/><Relationship Id="rId30" Type="http://schemas.openxmlformats.org/officeDocument/2006/relationships/customXml" Target="../ink/ink6.xml"/><Relationship Id="rId35" Type="http://schemas.openxmlformats.org/officeDocument/2006/relationships/image" Target="../media/image47.png"/><Relationship Id="rId43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2FAC-32D3-417B-891E-6297DDC06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Analytical Geometry in Three Dimensions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29304-C956-4C94-8554-244045DC2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11</a:t>
            </a:r>
          </a:p>
        </p:txBody>
      </p:sp>
      <p:pic>
        <p:nvPicPr>
          <p:cNvPr id="4" name="Fib goes to Saturn">
            <a:hlinkClick r:id="" action="ppaction://media"/>
            <a:extLst>
              <a:ext uri="{FF2B5EF4-FFF2-40B4-BE49-F238E27FC236}">
                <a16:creationId xmlns:a16="http://schemas.microsoft.com/office/drawing/2014/main" id="{8E501F37-A1C7-42EB-9549-4B59BD102B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035" y="6069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"/>
    </mc:Choice>
    <mc:Fallback xmlns="">
      <p:transition spd="slow" advTm="4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ED24F-5EF6-4226-B088-284EEE0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11-02 Vectors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C5B9B6-05D6-44F9-8BFA-458F177665D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Vectors in 2-D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Vectors in 3-D (just add </a:t>
                </a:r>
                <a:r>
                  <a:rPr lang="en-US" i="1" dirty="0"/>
                  <a:t>z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To find a vector from the initial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to the terminal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C5B9B6-05D6-44F9-8BFA-458F17766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393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FFD8D9-A5AA-4D36-A48C-1A5A4C0A69A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Addition</a:t>
                </a:r>
              </a:p>
              <a:p>
                <a:pPr lvl="1"/>
                <a:r>
                  <a:rPr lang="en-US" dirty="0"/>
                  <a:t>Add corresponding elements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Scalar multiplication</a:t>
                </a:r>
              </a:p>
              <a:p>
                <a:pPr lvl="1"/>
                <a:r>
                  <a:rPr lang="en-US" dirty="0"/>
                  <a:t>Distribute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FFD8D9-A5AA-4D36-A48C-1A5A4C0A6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245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2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ED24F-5EF6-4226-B088-284EEE0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11-02 Vectors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FFD8D9-A5AA-4D36-A48C-1A5A4C0A69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r>
                  <a:rPr lang="en-US" dirty="0"/>
                  <a:t>Dot Product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Magnitude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Unit vector in the direction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AFFD8D9-A5AA-4D36-A48C-1A5A4C0A6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0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48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BC21-2DCB-4891-91C8-3A682359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11-02 Vectors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8B7494-61FA-408B-974A-363DACAF176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Angle between vectors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en-US" dirty="0"/>
                  <a:t> (and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Then vectors are orthogonal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Then vectors are parallel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8B7494-61FA-408B-974A-363DACAF1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27E15C4-BBAE-4CCF-9C42-1984EC3A5AF3}"/>
              </a:ext>
            </a:extLst>
          </p:cNvPr>
          <p:cNvGrpSpPr/>
          <p:nvPr/>
        </p:nvGrpSpPr>
        <p:grpSpPr>
          <a:xfrm>
            <a:off x="7425262" y="2085087"/>
            <a:ext cx="3933000" cy="3717000"/>
            <a:chOff x="7425262" y="2085087"/>
            <a:chExt cx="3933000" cy="3717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062A9E7-448E-4A0D-9852-AB053B5048EE}"/>
                </a:ext>
              </a:extLst>
            </p:cNvPr>
            <p:cNvGrpSpPr/>
            <p:nvPr/>
          </p:nvGrpSpPr>
          <p:grpSpPr>
            <a:xfrm>
              <a:off x="7485022" y="2085087"/>
              <a:ext cx="1837080" cy="2319120"/>
              <a:chOff x="7485022" y="2085087"/>
              <a:chExt cx="1837080" cy="231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AEFBD1B0-075B-43EC-82E0-EE93FCD1F68B}"/>
                      </a:ext>
                    </a:extLst>
                  </p14:cNvPr>
                  <p14:cNvContentPartPr/>
                  <p14:nvPr/>
                </p14:nvContentPartPr>
                <p14:xfrm>
                  <a:off x="7485022" y="2383887"/>
                  <a:ext cx="1589400" cy="202032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AEFBD1B0-075B-43EC-82E0-EE93FCD1F68B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476382" y="2375247"/>
                    <a:ext cx="1607040" cy="203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37E2BFE5-FB86-4D44-A1C3-D51F70C9DB1B}"/>
                      </a:ext>
                    </a:extLst>
                  </p14:cNvPr>
                  <p14:cNvContentPartPr/>
                  <p14:nvPr/>
                </p14:nvContentPartPr>
                <p14:xfrm>
                  <a:off x="8758702" y="2194527"/>
                  <a:ext cx="563400" cy="539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37E2BFE5-FB86-4D44-A1C3-D51F70C9DB1B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749702" y="2185887"/>
                    <a:ext cx="581040" cy="55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70C06DD-C1E8-41D8-BD80-8D5C076B2925}"/>
                      </a:ext>
                    </a:extLst>
                  </p14:cNvPr>
                  <p14:cNvContentPartPr/>
                  <p14:nvPr/>
                </p14:nvContentPartPr>
                <p14:xfrm>
                  <a:off x="7964182" y="2383167"/>
                  <a:ext cx="255240" cy="3470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70C06DD-C1E8-41D8-BD80-8D5C076B292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55182" y="2374527"/>
                    <a:ext cx="272880" cy="36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573C3877-9C05-460A-A964-8F1C3333E5B1}"/>
                      </a:ext>
                    </a:extLst>
                  </p14:cNvPr>
                  <p14:cNvContentPartPr/>
                  <p14:nvPr/>
                </p14:nvContentPartPr>
                <p14:xfrm>
                  <a:off x="7944382" y="2085087"/>
                  <a:ext cx="396720" cy="23148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573C3877-9C05-460A-A964-8F1C3333E5B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935742" y="2076447"/>
                    <a:ext cx="414360" cy="249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F314DA-78FB-4A8B-8DCD-7DDB4B0F8368}"/>
                </a:ext>
              </a:extLst>
            </p:cNvPr>
            <p:cNvGrpSpPr/>
            <p:nvPr/>
          </p:nvGrpSpPr>
          <p:grpSpPr>
            <a:xfrm>
              <a:off x="7425262" y="4429047"/>
              <a:ext cx="3933000" cy="1373040"/>
              <a:chOff x="7425262" y="4429047"/>
              <a:chExt cx="3933000" cy="1373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A8B02F7F-714E-4502-86F5-1611D0DC479A}"/>
                      </a:ext>
                    </a:extLst>
                  </p14:cNvPr>
                  <p14:cNvContentPartPr/>
                  <p14:nvPr/>
                </p14:nvContentPartPr>
                <p14:xfrm>
                  <a:off x="7425262" y="4429047"/>
                  <a:ext cx="3852720" cy="10584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A8B02F7F-714E-4502-86F5-1611D0DC479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7416622" y="4420407"/>
                    <a:ext cx="3870360" cy="107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A569961-7C66-445D-9E83-8961853E91DE}"/>
                      </a:ext>
                    </a:extLst>
                  </p14:cNvPr>
                  <p14:cNvContentPartPr/>
                  <p14:nvPr/>
                </p14:nvContentPartPr>
                <p14:xfrm>
                  <a:off x="10860022" y="5158767"/>
                  <a:ext cx="498240" cy="4622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A569961-7C66-445D-9E83-8961853E91DE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0851382" y="5149767"/>
                    <a:ext cx="515880" cy="47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0A40F921-2808-4917-AAED-1480BFCA9007}"/>
                      </a:ext>
                    </a:extLst>
                  </p14:cNvPr>
                  <p14:cNvContentPartPr/>
                  <p14:nvPr/>
                </p14:nvContentPartPr>
                <p14:xfrm>
                  <a:off x="9183502" y="5509047"/>
                  <a:ext cx="456120" cy="2930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0A40F921-2808-4917-AAED-1480BFCA900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9174862" y="5500407"/>
                    <a:ext cx="473760" cy="31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1C1720B-3593-402B-9DD1-0A319DD32260}"/>
                      </a:ext>
                    </a:extLst>
                  </p14:cNvPr>
                  <p14:cNvContentPartPr/>
                  <p14:nvPr/>
                </p14:nvContentPartPr>
                <p14:xfrm>
                  <a:off x="9102502" y="5295927"/>
                  <a:ext cx="352080" cy="117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1C1720B-3593-402B-9DD1-0A319DD3226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9093862" y="5287287"/>
                    <a:ext cx="369720" cy="135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1A0A041-80B4-4B1E-95AE-3AE8AF305057}"/>
                </a:ext>
              </a:extLst>
            </p:cNvPr>
            <p:cNvGrpSpPr/>
            <p:nvPr/>
          </p:nvGrpSpPr>
          <p:grpSpPr>
            <a:xfrm>
              <a:off x="8021062" y="3575487"/>
              <a:ext cx="1190880" cy="950400"/>
              <a:chOff x="8021062" y="3575487"/>
              <a:chExt cx="1190880" cy="95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B4264AB-A800-41B6-AF43-ECD210236684}"/>
                      </a:ext>
                    </a:extLst>
                  </p14:cNvPr>
                  <p14:cNvContentPartPr/>
                  <p14:nvPr/>
                </p14:nvContentPartPr>
                <p14:xfrm>
                  <a:off x="8021062" y="3688527"/>
                  <a:ext cx="328320" cy="837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B4264AB-A800-41B6-AF43-ECD210236684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012062" y="3679887"/>
                    <a:ext cx="345960" cy="85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235386DA-5B53-4522-9B5B-7EF9A9A3E65F}"/>
                      </a:ext>
                    </a:extLst>
                  </p14:cNvPr>
                  <p14:cNvContentPartPr/>
                  <p14:nvPr/>
                </p14:nvContentPartPr>
                <p14:xfrm>
                  <a:off x="8638102" y="3575487"/>
                  <a:ext cx="573840" cy="5601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235386DA-5B53-4522-9B5B-7EF9A9A3E65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629102" y="3566847"/>
                    <a:ext cx="591480" cy="57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C1DD719-51B1-4BC9-A966-038521223EC2}"/>
                      </a:ext>
                    </a:extLst>
                  </p14:cNvPr>
                  <p14:cNvContentPartPr/>
                  <p14:nvPr/>
                </p14:nvContentPartPr>
                <p14:xfrm>
                  <a:off x="8748982" y="3851247"/>
                  <a:ext cx="258120" cy="320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C1DD719-51B1-4BC9-A966-038521223EC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739982" y="3842607"/>
                    <a:ext cx="275760" cy="49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394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330D-B94D-4C0F-A224-27A3AA0C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11-02 Vectors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9EE6A-E9E5-4C8A-B1F2-A0F1521ABF0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1, 0, 3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−2, 1, −4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9EE6A-E9E5-4C8A-B1F2-A0F1521ABF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393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09A2FE-54B3-4367-A067-25E7BA45596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unit vector in direction of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>
                  <a:solidFill>
                    <a:srgbClr val="FFFF00"/>
                  </a:solidFill>
                </a:endParaRPr>
              </a:p>
              <a:p>
                <a:pPr lvl="1"/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09A2FE-54B3-4367-A067-25E7BA4559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245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7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871B58-63EF-4E73-B4BA-0FB30CDE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11-02 Vectors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124C1-2168-40CD-9E6D-08C4A1BA009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1, 0, 3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−2, 1, −4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E124C1-2168-40CD-9E6D-08C4A1BA0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393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6C3D3D5-6CE1-478C-991B-3B17202D173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Find the angle between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6C3D3D5-6CE1-478C-991B-3B17202D1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245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7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E950-9215-4AE1-8285-039A6E20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11-02 Vectors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D8632-C171-4F18-BD53-3AB16E13B61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5, −2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−1,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parallel, orthogonal, or neither?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D8632-C171-4F18-BD53-3AB16E13B6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7324CE-4A00-4CCF-BCED-FCE9DE2B56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Parallel 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7324CE-4A00-4CCF-BCED-FCE9DE2B5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245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4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84E1-A101-4A4C-8FCF-685AF4C8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11-02 Vectors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36B3B-0D8F-4999-86A6-4D26A7C984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−1, 3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4, −2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6, 13, −5</m:t>
                        </m:r>
                      </m:e>
                    </m:d>
                  </m:oMath>
                </a14:m>
                <a:r>
                  <a:rPr lang="en-US" dirty="0"/>
                  <a:t> collinear?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36B3B-0D8F-4999-86A6-4D26A7C984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0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3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2CA4-C8C0-4B57-873F-96947FEB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11-03 Cross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E27C-7E08-4D3B-AEDB-819969CCC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a cross product.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a cross product to solve area and volume problems.</a:t>
            </a:r>
          </a:p>
        </p:txBody>
      </p:sp>
      <p:pic>
        <p:nvPicPr>
          <p:cNvPr id="4" name="Fib goes to Saturn">
            <a:hlinkClick r:id="" action="ppaction://media"/>
            <a:extLst>
              <a:ext uri="{FF2B5EF4-FFF2-40B4-BE49-F238E27FC236}">
                <a16:creationId xmlns:a16="http://schemas.microsoft.com/office/drawing/2014/main" id="{8418DD79-751A-4093-9CE6-DAEC42619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035" y="6069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7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"/>
    </mc:Choice>
    <mc:Fallback xmlns="">
      <p:transition spd="slow" advTm="4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D544-E932-45D1-A008-6CB7A273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11-03 Cross 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12B0E-4445-4ED6-808F-86C38D490A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unit vector in 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dirty="0"/>
                  <a:t> is unit vector in </a:t>
                </a:r>
                <a:r>
                  <a:rPr lang="en-US" i="1" dirty="0"/>
                  <a:t>y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is unit vector in </a:t>
                </a:r>
                <a:r>
                  <a:rPr lang="en-US" i="1" dirty="0"/>
                  <a:t>z</a:t>
                </a: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−2, 3, −3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−2, 1</m:t>
                        </m:r>
                      </m:e>
                    </m:d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112B0E-4445-4ED6-808F-86C38D490A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0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814C-CED7-4EF5-BEF6-CDCF740E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11-03 Cross 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50497-30B4-4818-942A-BBBBFA09648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Properties of Cross Products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b="0" dirty="0"/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b="0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b="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b="0" dirty="0"/>
                  <a:t> are parallel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50497-30B4-4818-942A-BBBBFA0964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29" t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D501B1D-CDA0-4E69-9179-C305345C6C3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dirty="0"/>
                  <a:t> is orthogonal to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D501B1D-CDA0-4E69-9179-C305345C6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7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22E898-7C86-4248-A119-FFCAB84A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11-03 Cross 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1E514E7-4EEB-4963-9326-685E2AC6946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Area of a Parallelogram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represent adjacent sides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1E514E7-4EEB-4963-9326-685E2AC69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parallelogram">
            <a:extLst>
              <a:ext uri="{FF2B5EF4-FFF2-40B4-BE49-F238E27FC236}">
                <a16:creationId xmlns:a16="http://schemas.microsoft.com/office/drawing/2014/main" id="{1D3E5966-5278-4A65-9C56-880CF6627E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363" y="2514628"/>
            <a:ext cx="6367462" cy="28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1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9470A9-E8A3-4A0B-8DCB-BDF511A8B3FE}"/>
              </a:ext>
            </a:extLst>
          </p:cNvPr>
          <p:cNvSpPr/>
          <p:nvPr/>
        </p:nvSpPr>
        <p:spPr>
          <a:xfrm>
            <a:off x="5812971" y="1839686"/>
            <a:ext cx="6096000" cy="3841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79A71-17C2-4DB0-BB78-768E8989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11-03 Cross 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3B988-E1FA-4337-BAD0-ACA7F9C4D9B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Triple Scalar Product (shortcut)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Volume of Parallelepiped</a:t>
                </a:r>
              </a:p>
              <a:p>
                <a:pPr lvl="1"/>
                <a:r>
                  <a:rPr lang="en-US" dirty="0"/>
                  <a:t>(3-D parallelogram)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/>
                  <a:t> represent adjacent edges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3B988-E1FA-4337-BAD0-ACA7F9C4D9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Parallelepiped">
            <a:extLst>
              <a:ext uri="{FF2B5EF4-FFF2-40B4-BE49-F238E27FC236}">
                <a16:creationId xmlns:a16="http://schemas.microsoft.com/office/drawing/2014/main" id="{0C13089D-5EE9-4A91-AA49-572CBA9AE8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94" y="2242344"/>
            <a:ext cx="6096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2CA4-C8C0-4B57-873F-96947FEB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11-04 Lines and Planes in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E27C-7E08-4D3B-AEDB-819969CCC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an equation for a line in three dimensions.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an equation for a plane.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angle between two planes.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a plane.</a:t>
            </a:r>
          </a:p>
        </p:txBody>
      </p:sp>
      <p:pic>
        <p:nvPicPr>
          <p:cNvPr id="4" name="Fib goes to Saturn">
            <a:hlinkClick r:id="" action="ppaction://media"/>
            <a:extLst>
              <a:ext uri="{FF2B5EF4-FFF2-40B4-BE49-F238E27FC236}">
                <a16:creationId xmlns:a16="http://schemas.microsoft.com/office/drawing/2014/main" id="{8418DD79-751A-4093-9CE6-DAEC42619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035" y="6069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"/>
    </mc:Choice>
    <mc:Fallback xmlns="">
      <p:transition spd="slow" advTm="4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E92E-8250-403E-8602-F71BCE42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11-04 Lines and Planes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3CA06-C5EE-4CD3-B7A8-BCE4E08AD4A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Lines</a:t>
                </a:r>
              </a:p>
              <a:p>
                <a:pPr lvl="1"/>
                <a:r>
                  <a:rPr lang="en-US" dirty="0"/>
                  <a:t>Line </a:t>
                </a:r>
                <a:r>
                  <a:rPr lang="en-US" i="1" dirty="0"/>
                  <a:t>L</a:t>
                </a:r>
                <a:r>
                  <a:rPr lang="en-US" dirty="0"/>
                  <a:t> goes through points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is a direction vector for </a:t>
                </a:r>
                <a:r>
                  <a:rPr lang="en-US" i="1" dirty="0"/>
                  <a:t>L</a:t>
                </a:r>
              </a:p>
              <a:p>
                <a:pPr lvl="1"/>
                <a:r>
                  <a:rPr lang="en-US" dirty="0"/>
                  <a:t>Start at </a:t>
                </a:r>
                <a:r>
                  <a:rPr lang="en-US" i="1" dirty="0"/>
                  <a:t>P</a:t>
                </a:r>
                <a:r>
                  <a:rPr lang="en-US" dirty="0"/>
                  <a:t> and move any distance in direction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to get some point </a:t>
                </a:r>
                <a:r>
                  <a:rPr lang="en-US" i="1" dirty="0"/>
                  <a:t>Q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because they are parallel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General form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C3CA06-C5EE-4CD3-B7A8-BCE4E08AD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8DF7C9-D9A0-449B-9EBE-BABC72FF41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t="15063"/>
          <a:stretch/>
        </p:blipFill>
        <p:spPr bwMode="auto">
          <a:xfrm>
            <a:off x="6579818" y="1795549"/>
            <a:ext cx="5679433" cy="403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44FF-C66D-4A48-A6AB-D2561C09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11-04 Lines and Planes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6D8CB5-0DF7-4C7C-8D75-A1BBCF8F2F4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Parametric Equations of Line</a:t>
                </a:r>
              </a:p>
              <a:p>
                <a:pPr lvl="1"/>
                <a:r>
                  <a:rPr lang="en-US" dirty="0"/>
                  <a:t>Take each component of the general form and solve for 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y</a:t>
                </a:r>
                <a:r>
                  <a:rPr lang="en-US" dirty="0"/>
                  <a:t>, or </a:t>
                </a:r>
                <a:r>
                  <a:rPr lang="en-US" i="1" dirty="0"/>
                  <a:t>z</a:t>
                </a:r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</m:m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used these when we solved 3-D systems of equations and got many solutions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6D8CB5-0DF7-4C7C-8D75-A1BBCF8F2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393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851F51-A8A4-4F41-8156-F996B39D6E1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Symmetric Equation of Line</a:t>
                </a:r>
              </a:p>
              <a:p>
                <a:pPr lvl="1"/>
                <a:r>
                  <a:rPr lang="en-US" dirty="0"/>
                  <a:t>Solve each equation in parametric equations for </a:t>
                </a:r>
                <a:r>
                  <a:rPr lang="en-US" i="1" dirty="0"/>
                  <a:t>t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5851F51-A8A4-4F41-8156-F996B39D6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9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078C-8AC9-4D66-9E04-4155B81B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11-04 Lines and Planes in Space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5B73-6C62-4E46-9D38-5E7D3847A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set of parametric equations of the line that passes through (1, 3, -2) and (4, 0, 1).</a:t>
            </a:r>
          </a:p>
          <a:p>
            <a:endParaRPr lang="en-US" b="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53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6B6B-6B5F-4B91-8821-485D1C20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11-04 Lines and Planes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C3C3AB-8243-4CF0-B4B4-924C969C9F5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Planes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because they are perpendicular</a:t>
                </a:r>
              </a:p>
              <a:p>
                <a:endParaRPr lang="en-US" dirty="0"/>
              </a:p>
              <a:p>
                <a:r>
                  <a:rPr lang="en-US" dirty="0"/>
                  <a:t>Standard form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General form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C3C3AB-8243-4CF0-B4B4-924C969C9F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Plane with normal">
            <a:extLst>
              <a:ext uri="{FF2B5EF4-FFF2-40B4-BE49-F238E27FC236}">
                <a16:creationId xmlns:a16="http://schemas.microsoft.com/office/drawing/2014/main" id="{AACD5600-8B57-4958-9DF2-92BD80630D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63" y="1070870"/>
            <a:ext cx="4254580" cy="5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3D9AFE-4DDC-4799-96E9-42D38CF5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11-04 Lines and Planes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25B91B-F483-4B54-AB24-F187C276F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general equation of plane passing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3, 2, 2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1, 5, 0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−3, 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25B91B-F483-4B54-AB24-F187C276F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0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58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1A03-2702-4910-BD6F-3DFA0B5A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11-04 Lines and Planes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94F41-5EAA-4F30-B31C-06079540B26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Angle between two planes</a:t>
                </a:r>
              </a:p>
              <a:p>
                <a:pPr lvl="1"/>
                <a:r>
                  <a:rPr lang="en-US" dirty="0"/>
                  <a:t>Find the angle between normal vectors</a:t>
                </a:r>
              </a:p>
              <a:p>
                <a:pPr lvl="1"/>
                <a:r>
                  <a:rPr lang="en-US" dirty="0"/>
                  <a:t>Normal vectors are coefficients in the equations of the plane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94F41-5EAA-4F30-B31C-06079540B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393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Angle between two planes">
            <a:extLst>
              <a:ext uri="{FF2B5EF4-FFF2-40B4-BE49-F238E27FC236}">
                <a16:creationId xmlns:a16="http://schemas.microsoft.com/office/drawing/2014/main" id="{7E74F794-52F9-4CD3-B1B9-BEE36B8588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469" y="1995642"/>
            <a:ext cx="3095250" cy="393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2BBD-5E30-4005-ABC3-6763B08D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11-04 Lines and Planes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828EC-27D5-45D0-8417-BB3D1B13558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Distance between a Point and a Plane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𝑝𝑟𝑜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𝑃𝑄</m:t>
                            </m:r>
                          </m:e>
                        </m:acc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𝑃𝑄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2828EC-27D5-45D0-8417-BB3D1B135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Distance from point to plane">
            <a:extLst>
              <a:ext uri="{FF2B5EF4-FFF2-40B4-BE49-F238E27FC236}">
                <a16:creationId xmlns:a16="http://schemas.microsoft.com/office/drawing/2014/main" id="{C4AEC4CC-F8A6-4733-A4E4-02617606BE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73" y="449601"/>
            <a:ext cx="4305198" cy="56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3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2CA4-C8C0-4B57-873F-96947FEB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11-01 3-D Coordinate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E27C-7E08-4D3B-AEDB-819969CCC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Plot a point in 3-dimensions.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3-dimensional distance and midpoint.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and graph the equation of a sphere.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a trace of a sphere.</a:t>
            </a:r>
          </a:p>
        </p:txBody>
      </p:sp>
      <p:pic>
        <p:nvPicPr>
          <p:cNvPr id="4" name="Fib goes to Saturn">
            <a:hlinkClick r:id="" action="ppaction://media"/>
            <a:extLst>
              <a:ext uri="{FF2B5EF4-FFF2-40B4-BE49-F238E27FC236}">
                <a16:creationId xmlns:a16="http://schemas.microsoft.com/office/drawing/2014/main" id="{8418DD79-751A-4093-9CE6-DAEC42619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035" y="6069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5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"/>
    </mc:Choice>
    <mc:Fallback xmlns="">
      <p:transition spd="slow" advTm="4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C070-99ED-4B47-B530-6FD3F352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11-04 Lines and Planes in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641F-C6C7-4A11-9377-6C0B868C151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Graphing planes in space</a:t>
                </a:r>
              </a:p>
              <a:p>
                <a:pPr lvl="1"/>
                <a:r>
                  <a:rPr lang="en-US" dirty="0"/>
                  <a:t>Find the intercepts</a:t>
                </a:r>
              </a:p>
              <a:p>
                <a:pPr lvl="1"/>
                <a:r>
                  <a:rPr lang="en-US" dirty="0"/>
                  <a:t>Plot the intercepts</a:t>
                </a:r>
              </a:p>
              <a:p>
                <a:pPr lvl="1"/>
                <a:r>
                  <a:rPr lang="en-US" dirty="0"/>
                  <a:t>Draw a triangle to represent the plane</a:t>
                </a:r>
              </a:p>
              <a:p>
                <a:r>
                  <a:rPr lang="en-US" dirty="0"/>
                  <a:t>Sketch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C641F-C6C7-4A11-9377-6C0B868C1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393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3-D coordinate system">
            <a:extLst>
              <a:ext uri="{FF2B5EF4-FFF2-40B4-BE49-F238E27FC236}">
                <a16:creationId xmlns:a16="http://schemas.microsoft.com/office/drawing/2014/main" id="{591CCE1A-390F-442E-AC11-7819B84FC17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363" y="1886417"/>
            <a:ext cx="6367462" cy="50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3-D coordinate system">
            <a:extLst>
              <a:ext uri="{FF2B5EF4-FFF2-40B4-BE49-F238E27FC236}">
                <a16:creationId xmlns:a16="http://schemas.microsoft.com/office/drawing/2014/main" id="{A0A34931-7774-40CC-B58F-484977354A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886417"/>
            <a:ext cx="6367462" cy="49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130B73-5835-43D8-98EC-C33CB5AD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11-01 3-D Coordinate System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9008F-3BE6-418C-9572-954FF15AA1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Points in 3 dimensions</a:t>
            </a:r>
          </a:p>
          <a:p>
            <a:pPr lvl="1"/>
            <a:r>
              <a:rPr lang="en-US" dirty="0"/>
              <a:t>(x, y, z)</a:t>
            </a:r>
          </a:p>
          <a:p>
            <a:pPr lvl="1"/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Graph by moving out the </a:t>
            </a:r>
            <a:r>
              <a:rPr lang="en-US" i="1" dirty="0"/>
              <a:t>x</a:t>
            </a:r>
            <a:r>
              <a:rPr lang="en-US" dirty="0"/>
              <a:t>, over the </a:t>
            </a:r>
            <a:r>
              <a:rPr lang="en-US" i="1" dirty="0"/>
              <a:t>y</a:t>
            </a:r>
            <a:r>
              <a:rPr lang="en-US" dirty="0"/>
              <a:t>, then up the </a:t>
            </a:r>
            <a:r>
              <a:rPr lang="en-US" i="1" dirty="0"/>
              <a:t>z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Graph A(5, 6, 3)</a:t>
            </a:r>
          </a:p>
          <a:p>
            <a:pPr lvl="1"/>
            <a:r>
              <a:rPr lang="en-US" dirty="0"/>
              <a:t>Graph B(-2, -4, 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F79E8-9825-4931-BC68-EBF7FD8FB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46" y="966125"/>
            <a:ext cx="30194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013307-A7AF-4A64-83E6-DD9FC36A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11-01 3-D Coordinate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21311-3771-466B-81A6-399143067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Distance Formula</a:t>
                </a:r>
              </a:p>
              <a:p>
                <a:pPr lvl="1"/>
                <a:r>
                  <a:rPr lang="en-US" dirty="0"/>
                  <a:t>In 2-D: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In 3-D: (just add the </a:t>
                </a:r>
                <a:r>
                  <a:rPr lang="en-US" b="0" i="1" dirty="0"/>
                  <a:t>z</a:t>
                </a:r>
                <a:r>
                  <a:rPr lang="en-US" b="0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21311-3771-466B-81A6-399143067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0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1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013307-A7AF-4A64-83E6-DD9FC36A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11-01 3-D Coordinate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21311-3771-466B-81A6-399143067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Midpoint Formula</a:t>
                </a:r>
              </a:p>
              <a:p>
                <a:pPr lvl="1"/>
                <a:r>
                  <a:rPr lang="en-US" dirty="0"/>
                  <a:t>In 2-D: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In 3-D: (just add the </a:t>
                </a:r>
                <a:r>
                  <a:rPr lang="en-US" b="0" i="1" dirty="0"/>
                  <a:t>z</a:t>
                </a:r>
                <a:r>
                  <a:rPr lang="en-US" b="0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421311-3771-466B-81A6-399143067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8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3-D coordinate system">
            <a:extLst>
              <a:ext uri="{FF2B5EF4-FFF2-40B4-BE49-F238E27FC236}">
                <a16:creationId xmlns:a16="http://schemas.microsoft.com/office/drawing/2014/main" id="{265B01CA-A1F8-472F-AC22-7DDB9845C4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886417"/>
            <a:ext cx="6367462" cy="415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90563-EEF5-46D0-906E-683CFF73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11-01 3-D Coordinate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227B1-B276-4326-A30E-7BB818B287A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Equation of Circle (2-D)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Equation of Sphere (3-D) (just add </a:t>
                </a:r>
                <a:r>
                  <a:rPr lang="en-US" i="1" dirty="0"/>
                  <a:t>z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Center is (h, k, j), r = radius</a:t>
                </a:r>
              </a:p>
              <a:p>
                <a:pPr lvl="1"/>
                <a:r>
                  <a:rPr lang="en-US" dirty="0"/>
                  <a:t>Graph by plotting the center and moving each direction the radius</a:t>
                </a:r>
              </a:p>
              <a:p>
                <a:pPr lvl="1"/>
                <a:r>
                  <a:rPr lang="en-US" dirty="0"/>
                  <a:t>Graph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227B1-B276-4326-A30E-7BB818B28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393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3F4D87F3-E082-486F-950C-F28B6E56E3A0}"/>
              </a:ext>
            </a:extLst>
          </p:cNvPr>
          <p:cNvGrpSpPr/>
          <p:nvPr/>
        </p:nvGrpSpPr>
        <p:grpSpPr>
          <a:xfrm>
            <a:off x="7585785" y="3172142"/>
            <a:ext cx="1793160" cy="2018160"/>
            <a:chOff x="7579665" y="3159540"/>
            <a:chExt cx="1793160" cy="201816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B8F8D69-F3BC-49D1-B162-F7001766E302}"/>
                </a:ext>
              </a:extLst>
            </p:cNvPr>
            <p:cNvGrpSpPr/>
            <p:nvPr/>
          </p:nvGrpSpPr>
          <p:grpSpPr>
            <a:xfrm>
              <a:off x="7579665" y="4220820"/>
              <a:ext cx="1793160" cy="67680"/>
              <a:chOff x="7579665" y="4220820"/>
              <a:chExt cx="1793160" cy="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F83E1AC4-673F-42C0-BA1E-7C6646F7F366}"/>
                      </a:ext>
                    </a:extLst>
                  </p14:cNvPr>
                  <p14:cNvContentPartPr/>
                  <p14:nvPr/>
                </p14:nvContentPartPr>
                <p14:xfrm>
                  <a:off x="8772705" y="4230540"/>
                  <a:ext cx="360" cy="75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F83E1AC4-673F-42C0-BA1E-7C6646F7F3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763705" y="4221540"/>
                    <a:ext cx="1800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99447F1D-21A7-4973-92E9-A5327B3A9AB0}"/>
                      </a:ext>
                    </a:extLst>
                  </p14:cNvPr>
                  <p14:cNvContentPartPr/>
                  <p14:nvPr/>
                </p14:nvContentPartPr>
                <p14:xfrm>
                  <a:off x="8054865" y="4240980"/>
                  <a:ext cx="3960" cy="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99447F1D-21A7-4973-92E9-A5327B3A9AB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046225" y="4231980"/>
                    <a:ext cx="21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E0D6DCA-BDA0-4ECA-9D56-6EE72FA7DD71}"/>
                      </a:ext>
                    </a:extLst>
                  </p14:cNvPr>
                  <p14:cNvContentPartPr/>
                  <p14:nvPr/>
                </p14:nvContentPartPr>
                <p14:xfrm>
                  <a:off x="7768305" y="4237380"/>
                  <a:ext cx="10800" cy="75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E0D6DCA-BDA0-4ECA-9D56-6EE72FA7DD71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759305" y="4228740"/>
                    <a:ext cx="2844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F823A20-1AE1-4BAD-AED0-D11ACBCDF346}"/>
                      </a:ext>
                    </a:extLst>
                  </p14:cNvPr>
                  <p14:cNvContentPartPr/>
                  <p14:nvPr/>
                </p14:nvContentPartPr>
                <p14:xfrm>
                  <a:off x="7579665" y="4282020"/>
                  <a:ext cx="3960" cy="64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EF823A20-1AE1-4BAD-AED0-D11ACBCDF34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570665" y="4273020"/>
                    <a:ext cx="21600" cy="2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BD4DBD8-C9DB-4DF6-804B-33090003AC65}"/>
                      </a:ext>
                    </a:extLst>
                  </p14:cNvPr>
                  <p14:cNvContentPartPr/>
                  <p14:nvPr/>
                </p14:nvContentPartPr>
                <p14:xfrm>
                  <a:off x="8910945" y="4233780"/>
                  <a:ext cx="1800" cy="75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BD4DBD8-C9DB-4DF6-804B-33090003AC6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901945" y="4225140"/>
                    <a:ext cx="1944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4FB826B6-9DB1-43EA-91A1-AA6F962A6CAE}"/>
                      </a:ext>
                    </a:extLst>
                  </p14:cNvPr>
                  <p14:cNvContentPartPr/>
                  <p14:nvPr/>
                </p14:nvContentPartPr>
                <p14:xfrm>
                  <a:off x="9099585" y="4220820"/>
                  <a:ext cx="12960" cy="39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FB826B6-9DB1-43EA-91A1-AA6F962A6CA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090945" y="4211820"/>
                    <a:ext cx="3060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139024A9-3532-4D5C-B5FC-AFA1FE46AA19}"/>
                      </a:ext>
                    </a:extLst>
                  </p14:cNvPr>
                  <p14:cNvContentPartPr/>
                  <p14:nvPr/>
                </p14:nvContentPartPr>
                <p14:xfrm>
                  <a:off x="9365265" y="4224780"/>
                  <a:ext cx="7560" cy="28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139024A9-3532-4D5C-B5FC-AFA1FE46AA1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9356265" y="4215780"/>
                    <a:ext cx="25200" cy="20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E9F2B9-08D5-4FC6-A5C4-37962DFF7136}"/>
                </a:ext>
              </a:extLst>
            </p:cNvPr>
            <p:cNvGrpSpPr/>
            <p:nvPr/>
          </p:nvGrpSpPr>
          <p:grpSpPr>
            <a:xfrm>
              <a:off x="8563905" y="3159540"/>
              <a:ext cx="40320" cy="2018160"/>
              <a:chOff x="8563905" y="3159540"/>
              <a:chExt cx="40320" cy="2018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6A0BB66E-0FD8-4921-B571-598B3A969F4E}"/>
                      </a:ext>
                    </a:extLst>
                  </p14:cNvPr>
                  <p14:cNvContentPartPr/>
                  <p14:nvPr/>
                </p14:nvContentPartPr>
                <p14:xfrm>
                  <a:off x="8597385" y="5177340"/>
                  <a:ext cx="360" cy="3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6A0BB66E-0FD8-4921-B571-598B3A969F4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588385" y="516870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4D9EBE3-273A-4F72-AB9F-F9B6781004BA}"/>
                      </a:ext>
                    </a:extLst>
                  </p14:cNvPr>
                  <p14:cNvContentPartPr/>
                  <p14:nvPr/>
                </p14:nvContentPartPr>
                <p14:xfrm>
                  <a:off x="8597385" y="4695660"/>
                  <a:ext cx="360" cy="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4D9EBE3-273A-4F72-AB9F-F9B6781004B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588385" y="468702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E8ADE4-3532-4F6A-96B8-44671623E8CF}"/>
                      </a:ext>
                    </a:extLst>
                  </p14:cNvPr>
                  <p14:cNvContentPartPr/>
                  <p14:nvPr/>
                </p14:nvContentPartPr>
                <p14:xfrm>
                  <a:off x="8587305" y="4931460"/>
                  <a:ext cx="360" cy="5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E8ADE4-3532-4F6A-96B8-44671623E8C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8578305" y="4922820"/>
                    <a:ext cx="18000" cy="2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ACA64AC-CC00-4566-AF92-ABB7192A14F8}"/>
                      </a:ext>
                    </a:extLst>
                  </p14:cNvPr>
                  <p14:cNvContentPartPr/>
                  <p14:nvPr/>
                </p14:nvContentPartPr>
                <p14:xfrm>
                  <a:off x="8576865" y="3410820"/>
                  <a:ext cx="360" cy="504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ACA64AC-CC00-4566-AF92-ABB7192A14F8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8568225" y="3402180"/>
                    <a:ext cx="18000" cy="2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8E1EEEC-9AA8-4E89-A158-200EE811C0A2}"/>
                      </a:ext>
                    </a:extLst>
                  </p14:cNvPr>
                  <p14:cNvContentPartPr/>
                  <p14:nvPr/>
                </p14:nvContentPartPr>
                <p14:xfrm>
                  <a:off x="8597385" y="3159540"/>
                  <a:ext cx="360" cy="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8E1EEEC-9AA8-4E89-A158-200EE811C0A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588385" y="315090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D7A768F2-21F1-4629-9F2A-8DB1FA2726AD}"/>
                      </a:ext>
                    </a:extLst>
                  </p14:cNvPr>
                  <p14:cNvContentPartPr/>
                  <p14:nvPr/>
                </p14:nvContentPartPr>
                <p14:xfrm>
                  <a:off x="8603865" y="4500540"/>
                  <a:ext cx="360" cy="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D7A768F2-21F1-4629-9F2A-8DB1FA2726A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595225" y="449154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C39ED36-40A4-4E02-AE61-443B8C33929A}"/>
                      </a:ext>
                    </a:extLst>
                  </p14:cNvPr>
                  <p14:cNvContentPartPr/>
                  <p14:nvPr/>
                </p14:nvContentPartPr>
                <p14:xfrm>
                  <a:off x="8563905" y="3677940"/>
                  <a:ext cx="360" cy="39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9C39ED36-40A4-4E02-AE61-443B8C33929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554905" y="3669300"/>
                    <a:ext cx="18000" cy="21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187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-D coordinate system">
            <a:extLst>
              <a:ext uri="{FF2B5EF4-FFF2-40B4-BE49-F238E27FC236}">
                <a16:creationId xmlns:a16="http://schemas.microsoft.com/office/drawing/2014/main" id="{B3BA06C2-8140-482C-8999-D6C6EABE45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1886417"/>
            <a:ext cx="6367462" cy="50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C90563-EEF5-46D0-906E-683CFF73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11-01 3-D Coordinate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227B1-B276-4326-A30E-7BB818B287A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Trace (like intercepts for a sphere)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Draw the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xy</a:t>
                </a:r>
                <a:r>
                  <a:rPr lang="en-US" dirty="0">
                    <a:solidFill>
                      <a:schemeClr val="tx1"/>
                    </a:solidFill>
                  </a:rPr>
                  <a:t> trace for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227B1-B276-4326-A30E-7BB818B28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393" t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4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2CA4-C8C0-4B57-873F-96947FEB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11-02 Vectors in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E27C-7E08-4D3B-AEDB-819969CCC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vector operations in three dimensions.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angle between vectors.</a:t>
            </a:r>
          </a:p>
        </p:txBody>
      </p:sp>
      <p:pic>
        <p:nvPicPr>
          <p:cNvPr id="4" name="Fib goes to Saturn">
            <a:hlinkClick r:id="" action="ppaction://media"/>
            <a:extLst>
              <a:ext uri="{FF2B5EF4-FFF2-40B4-BE49-F238E27FC236}">
                <a16:creationId xmlns:a16="http://schemas.microsoft.com/office/drawing/2014/main" id="{8418DD79-751A-4093-9CE6-DAEC42619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035" y="6069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0"/>
    </mc:Choice>
    <mc:Fallback xmlns="">
      <p:transition spd="slow" advTm="4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2223</TotalTime>
  <Words>1580</Words>
  <Application>Microsoft Office PowerPoint</Application>
  <PresentationFormat>Widescreen</PresentationFormat>
  <Paragraphs>277</Paragraphs>
  <Slides>30</Slides>
  <Notes>11</Notes>
  <HiddenSlides>1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</vt:lpstr>
      <vt:lpstr>Cambria Math</vt:lpstr>
      <vt:lpstr>Comic Sans MS</vt:lpstr>
      <vt:lpstr>Celestial</vt:lpstr>
      <vt:lpstr>Analytical Geometry in Three Dimensions</vt:lpstr>
      <vt:lpstr>PowerPoint Presentation</vt:lpstr>
      <vt:lpstr>11-01 3-D Coordinate System</vt:lpstr>
      <vt:lpstr>11-01 3-D Coordinate System</vt:lpstr>
      <vt:lpstr>11-01 3-D Coordinate System</vt:lpstr>
      <vt:lpstr>11-01 3-D Coordinate System</vt:lpstr>
      <vt:lpstr>11-01 3-D Coordinate System</vt:lpstr>
      <vt:lpstr>11-01 3-D Coordinate System</vt:lpstr>
      <vt:lpstr>11-02 Vectors in space</vt:lpstr>
      <vt:lpstr>11-02 Vectors in space</vt:lpstr>
      <vt:lpstr>11-02 Vectors in space</vt:lpstr>
      <vt:lpstr>11-02 Vectors in space</vt:lpstr>
      <vt:lpstr>11-02 Vectors in space</vt:lpstr>
      <vt:lpstr>11-02 Vectors in space</vt:lpstr>
      <vt:lpstr>11-02 Vectors in space</vt:lpstr>
      <vt:lpstr>11-02 Vectors in space</vt:lpstr>
      <vt:lpstr>11-03 Cross Products</vt:lpstr>
      <vt:lpstr>11-03 Cross Products</vt:lpstr>
      <vt:lpstr>11-03 Cross Products</vt:lpstr>
      <vt:lpstr>11-03 Cross Products</vt:lpstr>
      <vt:lpstr>11-03 Cross Products</vt:lpstr>
      <vt:lpstr>11-04 Lines and Planes in Space</vt:lpstr>
      <vt:lpstr>11-04 Lines and Planes in Space</vt:lpstr>
      <vt:lpstr>11-04 Lines and Planes in Space</vt:lpstr>
      <vt:lpstr>11-04 Lines and Planes in Space</vt:lpstr>
      <vt:lpstr>11-04 Lines and Planes in Space</vt:lpstr>
      <vt:lpstr>11-04 Lines and Planes in Space</vt:lpstr>
      <vt:lpstr>11-04 Lines and Planes in Space</vt:lpstr>
      <vt:lpstr>11-04 Lines and Planes in Space</vt:lpstr>
      <vt:lpstr>11-04 Lines and Planes in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62</cp:revision>
  <dcterms:created xsi:type="dcterms:W3CDTF">2020-04-08T00:46:02Z</dcterms:created>
  <dcterms:modified xsi:type="dcterms:W3CDTF">2023-04-17T16:31:08Z</dcterms:modified>
</cp:coreProperties>
</file>